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64" r:id="rId2"/>
    <p:sldId id="267" r:id="rId3"/>
    <p:sldId id="265" r:id="rId4"/>
    <p:sldId id="266" r:id="rId5"/>
    <p:sldId id="268" r:id="rId6"/>
    <p:sldId id="269" r:id="rId7"/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3582"/>
    <a:srgbClr val="5662AA"/>
    <a:srgbClr val="ED6C31"/>
    <a:srgbClr val="00A063"/>
    <a:srgbClr val="E46B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87"/>
    <p:restoredTop sz="96405"/>
  </p:normalViewPr>
  <p:slideViewPr>
    <p:cSldViewPr snapToGrid="0">
      <p:cViewPr>
        <p:scale>
          <a:sx n="109" d="100"/>
          <a:sy n="109" d="100"/>
        </p:scale>
        <p:origin x="2664" y="1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A782C52-E668-66F7-0968-31C9DAA0B1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57DED17E-07D2-3E25-8B03-1DDB041089A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5281" y="15212"/>
            <a:ext cx="7549110" cy="10670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6378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che_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56A29D78-D324-E333-7AD7-BB54494BF22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2"/>
            <a:ext cx="7564359" cy="10691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990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che_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D404D1EC-5796-6C81-FF15-012515F8CE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586" y="5556"/>
            <a:ext cx="7560428" cy="10686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264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bilisée_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56A29D78-D324-E333-7AD7-BB54494BF22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2"/>
            <a:ext cx="7564358" cy="10691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1872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bilisée_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D404D1EC-5796-6C81-FF15-012515F8CE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586" y="5556"/>
            <a:ext cx="7560428" cy="10686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9336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mbi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A782C52-E668-66F7-0968-31C9DAA0B1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6F63F6F3-D737-7EB7-FAF4-CD9777D6102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586" y="5555"/>
            <a:ext cx="7560430" cy="10686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3602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vi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A782C52-E668-66F7-0968-31C9DAA0B1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6F63F6F3-D737-7EB7-FAF4-CD9777D6102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587" y="5556"/>
            <a:ext cx="7560430" cy="10686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420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Blanch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5967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D2F49133-9F16-FD1F-CB62-D09F3588BE0B}"/>
              </a:ext>
            </a:extLst>
          </p:cNvPr>
          <p:cNvSpPr txBox="1"/>
          <p:nvPr userDrawn="1"/>
        </p:nvSpPr>
        <p:spPr>
          <a:xfrm>
            <a:off x="2074719" y="3276339"/>
            <a:ext cx="3007921" cy="67710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spAutoFit/>
          </a:bodyPr>
          <a:lstStyle/>
          <a:p>
            <a:r>
              <a:rPr lang="fr-FR" sz="2200" b="1" dirty="0">
                <a:solidFill>
                  <a:srgbClr val="27358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Le projet académique</a:t>
            </a:r>
            <a:br>
              <a:rPr lang="fr-FR" sz="2200" b="1" dirty="0">
                <a:solidFill>
                  <a:srgbClr val="27358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200" b="1" dirty="0">
                <a:solidFill>
                  <a:srgbClr val="27358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devient le vôtre. </a:t>
            </a:r>
            <a:endParaRPr lang="fr-FR" sz="2200" dirty="0">
              <a:solidFill>
                <a:srgbClr val="273582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5EEFEC7-F9A9-FE30-1FC5-B34133F898BA}"/>
              </a:ext>
            </a:extLst>
          </p:cNvPr>
          <p:cNvSpPr txBox="1"/>
          <p:nvPr userDrawn="1"/>
        </p:nvSpPr>
        <p:spPr>
          <a:xfrm>
            <a:off x="2074718" y="4252677"/>
            <a:ext cx="3904051" cy="142000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ts val="1640"/>
              </a:lnSpc>
            </a:pPr>
            <a:r>
              <a:rPr lang="fr-FR" sz="1200" dirty="0">
                <a:solidFill>
                  <a:srgbClr val="2735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Conçu pour agir, innover et partager au sein </a:t>
            </a:r>
            <a:br>
              <a:rPr lang="fr-FR" sz="1200" dirty="0">
                <a:solidFill>
                  <a:srgbClr val="27358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200" dirty="0">
                <a:solidFill>
                  <a:srgbClr val="2735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votre école, de votre établissement ou de votre territoire, cet outil vous permet de poser un diagnostic, </a:t>
            </a:r>
            <a:br>
              <a:rPr lang="fr-FR" sz="1200" dirty="0">
                <a:solidFill>
                  <a:srgbClr val="27358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200" dirty="0">
                <a:solidFill>
                  <a:srgbClr val="2735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choisir vos axes stratégiques puis d’élaborer </a:t>
            </a:r>
            <a:br>
              <a:rPr lang="fr-FR" sz="1200" dirty="0">
                <a:solidFill>
                  <a:srgbClr val="27358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200" dirty="0">
                <a:solidFill>
                  <a:srgbClr val="2735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votre projet grâce à la mise à disposition de gabarits </a:t>
            </a:r>
            <a:br>
              <a:rPr lang="fr-FR" sz="1200" dirty="0">
                <a:solidFill>
                  <a:srgbClr val="27358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200" dirty="0">
                <a:solidFill>
                  <a:srgbClr val="2735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fiches actions recto-verso, duplicables en autant d’ambitions et de leviers que nécessaire.</a:t>
            </a:r>
            <a:endParaRPr lang="fr-FR" sz="1200" dirty="0">
              <a:solidFill>
                <a:srgbClr val="273582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5062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tentive_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56A29D78-D324-E333-7AD7-BB54494BF22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2"/>
            <a:ext cx="7564360" cy="10691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0206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tentive_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D404D1EC-5796-6C81-FF15-012515F8CE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586" y="5556"/>
            <a:ext cx="7560429" cy="10686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1325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gagée_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56A29D78-D324-E333-7AD7-BB54494BF22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2"/>
            <a:ext cx="7564359" cy="10691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458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gagée_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D404D1EC-5796-6C81-FF15-012515F8CE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586" y="5556"/>
            <a:ext cx="7560429" cy="10686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0255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D38B2A-0AED-BB46-96F2-E6F9BB202FFE}" type="datetimeFigureOut">
              <a:rPr lang="fr-FR" smtClean="0"/>
              <a:t>16/12/2025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9E7E4B-B165-5C4D-ADE9-E18E94BEA1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3880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  <p:sldLayoutId id="2147483667" r:id="rId12"/>
    <p:sldLayoutId id="2147483668" r:id="rId13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AE2F8611-B2BF-0A5C-204B-7DD881648E0E}"/>
              </a:ext>
            </a:extLst>
          </p:cNvPr>
          <p:cNvSpPr txBox="1"/>
          <p:nvPr/>
        </p:nvSpPr>
        <p:spPr>
          <a:xfrm>
            <a:off x="1409700" y="7446586"/>
            <a:ext cx="4829032" cy="67710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spAutoFit/>
          </a:bodyPr>
          <a:lstStyle/>
          <a:p>
            <a:r>
              <a:rPr lang="fr-FR" sz="2200" b="1" dirty="0">
                <a:solidFill>
                  <a:srgbClr val="27358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Nom de l’école, de l’établissement ou du territoire</a:t>
            </a:r>
            <a:endParaRPr lang="fr-FR" sz="2200" i="1" dirty="0">
              <a:solidFill>
                <a:srgbClr val="273582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BA69CEB8-A104-6502-F8A1-81CA5A97B90E}"/>
              </a:ext>
            </a:extLst>
          </p:cNvPr>
          <p:cNvCxnSpPr>
            <a:cxnSpLocks/>
          </p:cNvCxnSpPr>
          <p:nvPr/>
        </p:nvCxnSpPr>
        <p:spPr>
          <a:xfrm>
            <a:off x="1409700" y="8343900"/>
            <a:ext cx="471170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ZoneTexte 5">
            <a:extLst>
              <a:ext uri="{FF2B5EF4-FFF2-40B4-BE49-F238E27FC236}">
                <a16:creationId xmlns:a16="http://schemas.microsoft.com/office/drawing/2014/main" id="{0648C06A-39E5-8F40-48FE-1344CD4605C2}"/>
              </a:ext>
            </a:extLst>
          </p:cNvPr>
          <p:cNvSpPr txBox="1"/>
          <p:nvPr/>
        </p:nvSpPr>
        <p:spPr>
          <a:xfrm>
            <a:off x="1409700" y="8610273"/>
            <a:ext cx="4829032" cy="58477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spAutoFit/>
          </a:bodyPr>
          <a:lstStyle/>
          <a:p>
            <a:r>
              <a:rPr lang="fr-FR" sz="1900" dirty="0">
                <a:solidFill>
                  <a:srgbClr val="27358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Adresse</a:t>
            </a:r>
            <a:br>
              <a:rPr lang="fr-FR" sz="1900" dirty="0">
                <a:solidFill>
                  <a:srgbClr val="27358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900" dirty="0">
                <a:solidFill>
                  <a:srgbClr val="27358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Code postal Ville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178EA27C-6E8F-37B4-BFA9-372484D0BC22}"/>
              </a:ext>
            </a:extLst>
          </p:cNvPr>
          <p:cNvSpPr txBox="1"/>
          <p:nvPr/>
        </p:nvSpPr>
        <p:spPr>
          <a:xfrm>
            <a:off x="719355" y="5629662"/>
            <a:ext cx="6209722" cy="67710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fr-FR" sz="2200" b="1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PROJET D’ÉCOLE, </a:t>
            </a:r>
            <a:br>
              <a:rPr lang="fr-FR" sz="2200" b="1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200" b="1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D’ÉTABLISSEMENT OU DE TERRITOIRE</a:t>
            </a:r>
            <a:endParaRPr lang="fr-FR" sz="220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ED86F4B-939F-4F77-D617-0F75FE0B20C5}"/>
              </a:ext>
            </a:extLst>
          </p:cNvPr>
          <p:cNvSpPr txBox="1"/>
          <p:nvPr/>
        </p:nvSpPr>
        <p:spPr>
          <a:xfrm>
            <a:off x="719355" y="6403865"/>
            <a:ext cx="6209722" cy="33855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fr-FR" sz="2200" b="1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20xx – 20xx</a:t>
            </a:r>
            <a:endParaRPr lang="fr-FR" sz="220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62FA2AD5-46F0-C4B9-86DD-F618905D115B}"/>
              </a:ext>
            </a:extLst>
          </p:cNvPr>
          <p:cNvSpPr txBox="1"/>
          <p:nvPr/>
        </p:nvSpPr>
        <p:spPr>
          <a:xfrm>
            <a:off x="-3906069" y="5629662"/>
            <a:ext cx="302729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1200" b="1" dirty="0">
                <a:latin typeface="Arial" panose="020B0604020202020204" pitchFamily="34" charset="0"/>
                <a:cs typeface="Arial" panose="020B0604020202020204" pitchFamily="34" charset="0"/>
              </a:rPr>
              <a:t>PROJET D’ÉCOLE, </a:t>
            </a:r>
            <a:br>
              <a:rPr lang="fr-FR" sz="12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200" b="1" dirty="0">
                <a:latin typeface="Arial" panose="020B0604020202020204" pitchFamily="34" charset="0"/>
                <a:cs typeface="Arial" panose="020B0604020202020204" pitchFamily="34" charset="0"/>
              </a:rPr>
              <a:t>D’ÉTABLISSEMENT DE TERRITOIRE</a:t>
            </a:r>
          </a:p>
          <a:p>
            <a: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  <a:t>&gt;&gt;&gt; Conserver le libellé correspondant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F7E12FD-19A8-C6D4-A26A-D560EC9B0A49}"/>
              </a:ext>
            </a:extLst>
          </p:cNvPr>
          <p:cNvSpPr txBox="1"/>
          <p:nvPr/>
        </p:nvSpPr>
        <p:spPr>
          <a:xfrm>
            <a:off x="-3906069" y="6377808"/>
            <a:ext cx="30272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1200" b="1" dirty="0">
                <a:latin typeface="Arial" panose="020B0604020202020204" pitchFamily="34" charset="0"/>
                <a:cs typeface="Arial" panose="020B0604020202020204" pitchFamily="34" charset="0"/>
              </a:rPr>
              <a:t>20xx – 20xx</a:t>
            </a:r>
          </a:p>
          <a:p>
            <a: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  <a:t>&gt;&gt;&gt; Indiquer les années retenues</a:t>
            </a:r>
          </a:p>
        </p:txBody>
      </p:sp>
    </p:spTree>
    <p:extLst>
      <p:ext uri="{BB962C8B-B14F-4D97-AF65-F5344CB8AC3E}">
        <p14:creationId xmlns:p14="http://schemas.microsoft.com/office/powerpoint/2010/main" val="18667519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1">
            <a:extLst>
              <a:ext uri="{FF2B5EF4-FFF2-40B4-BE49-F238E27FC236}">
                <a16:creationId xmlns:a16="http://schemas.microsoft.com/office/drawing/2014/main" id="{4A5B960D-4E9F-D00A-BDD3-B36711F3A457}"/>
              </a:ext>
            </a:extLst>
          </p:cNvPr>
          <p:cNvSpPr txBox="1">
            <a:spLocks/>
          </p:cNvSpPr>
          <p:nvPr/>
        </p:nvSpPr>
        <p:spPr>
          <a:xfrm>
            <a:off x="1196787" y="4678925"/>
            <a:ext cx="5181205" cy="178620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sz="1600" b="1" dirty="0">
                <a:solidFill>
                  <a:srgbClr val="00A0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Effets observés</a:t>
            </a:r>
          </a:p>
          <a:p>
            <a:pPr>
              <a:spcAft>
                <a:spcPts val="600"/>
              </a:spcAft>
            </a:pP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au regard des indicateurs retenus.</a:t>
            </a:r>
            <a:endParaRPr lang="la-Latn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330"/>
              </a:lnSpc>
              <a:spcAft>
                <a:spcPts val="600"/>
              </a:spcAft>
            </a:pPr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34F74228-B452-F8E6-238B-70883B4F6FE4}"/>
              </a:ext>
            </a:extLst>
          </p:cNvPr>
          <p:cNvSpPr txBox="1">
            <a:spLocks/>
          </p:cNvSpPr>
          <p:nvPr/>
        </p:nvSpPr>
        <p:spPr>
          <a:xfrm>
            <a:off x="1196787" y="1250155"/>
            <a:ext cx="5181205" cy="72327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sz="1600" b="1" dirty="0">
                <a:solidFill>
                  <a:srgbClr val="00A0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L’école / l’établissement / le territoire</a:t>
            </a:r>
            <a:br>
              <a:rPr lang="fr-FR" sz="1600" b="1" dirty="0">
                <a:solidFill>
                  <a:srgbClr val="00A063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600" b="1" dirty="0">
                <a:solidFill>
                  <a:srgbClr val="00A0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innove et/ou agit</a:t>
            </a:r>
          </a:p>
          <a:p>
            <a:pPr>
              <a:spcAft>
                <a:spcPts val="600"/>
              </a:spcAft>
            </a:pP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Description des projets et actions novateurs mis en œuvre pour atteindre les objectifs fixés.</a:t>
            </a:r>
          </a:p>
        </p:txBody>
      </p:sp>
    </p:spTree>
    <p:extLst>
      <p:ext uri="{BB962C8B-B14F-4D97-AF65-F5344CB8AC3E}">
        <p14:creationId xmlns:p14="http://schemas.microsoft.com/office/powerpoint/2010/main" val="22749255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ZoneTexte 9">
            <a:extLst>
              <a:ext uri="{FF2B5EF4-FFF2-40B4-BE49-F238E27FC236}">
                <a16:creationId xmlns:a16="http://schemas.microsoft.com/office/drawing/2014/main" id="{F6C56F93-6499-BE44-3BC1-485CE661864A}"/>
              </a:ext>
            </a:extLst>
          </p:cNvPr>
          <p:cNvSpPr txBox="1"/>
          <p:nvPr/>
        </p:nvSpPr>
        <p:spPr>
          <a:xfrm>
            <a:off x="-5683678" y="1583228"/>
            <a:ext cx="5012893" cy="66787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1400" b="1" dirty="0">
                <a:solidFill>
                  <a:srgbClr val="ED6C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MIXITÉ</a:t>
            </a:r>
          </a:p>
          <a:p>
            <a:r>
              <a:rPr lang="fr-FR" sz="2800" b="1" dirty="0">
                <a:solidFill>
                  <a:srgbClr val="ED6C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fr-FR" sz="2800" b="1" dirty="0">
                <a:solidFill>
                  <a:srgbClr val="ED6C3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Mixité scolaire et sociale</a:t>
            </a:r>
          </a:p>
          <a:p>
            <a:endParaRPr lang="fr-FR" sz="1400" b="1" dirty="0">
              <a:solidFill>
                <a:srgbClr val="ED6C3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1400" b="1" dirty="0">
                <a:solidFill>
                  <a:srgbClr val="ED6C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INCLUSION</a:t>
            </a:r>
          </a:p>
          <a:p>
            <a:r>
              <a:rPr lang="fr-FR" sz="2800" b="1" dirty="0">
                <a:solidFill>
                  <a:srgbClr val="ED6C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fr-FR" sz="2800" b="1" dirty="0">
                <a:solidFill>
                  <a:srgbClr val="ED6C3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Formation des personnels</a:t>
            </a:r>
          </a:p>
          <a:p>
            <a:r>
              <a:rPr lang="fr-FR" sz="2800" b="1" dirty="0">
                <a:solidFill>
                  <a:srgbClr val="ED6C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fr-FR" sz="2800" b="1" dirty="0">
                <a:solidFill>
                  <a:srgbClr val="ED6C3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Valeurs partagées</a:t>
            </a:r>
          </a:p>
          <a:p>
            <a:r>
              <a:rPr lang="fr-FR" sz="2800" b="1" dirty="0">
                <a:solidFill>
                  <a:srgbClr val="ED6C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fr-FR" sz="2800" b="1" dirty="0">
                <a:solidFill>
                  <a:srgbClr val="ED6C3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Accessibilités des savoirs</a:t>
            </a:r>
          </a:p>
          <a:p>
            <a:endParaRPr lang="fr-FR" sz="1400" b="1" dirty="0">
              <a:solidFill>
                <a:srgbClr val="ED6C3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1400" b="1" dirty="0">
                <a:solidFill>
                  <a:srgbClr val="ED6C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ÉGALITÉ</a:t>
            </a:r>
          </a:p>
          <a:p>
            <a:r>
              <a:rPr lang="fr-FR" sz="2800" b="1" dirty="0">
                <a:solidFill>
                  <a:srgbClr val="ED6C3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• Accès aux droits</a:t>
            </a:r>
          </a:p>
          <a:p>
            <a:r>
              <a:rPr lang="fr-FR" sz="2800" b="1" dirty="0">
                <a:solidFill>
                  <a:srgbClr val="ED6C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fr-FR" sz="2800" b="1" dirty="0">
                <a:solidFill>
                  <a:srgbClr val="ED6C3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Travail personnel de l’élève</a:t>
            </a:r>
          </a:p>
          <a:p>
            <a:r>
              <a:rPr lang="fr-FR" sz="2800" b="1" dirty="0">
                <a:solidFill>
                  <a:srgbClr val="ED6C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fr-FR" sz="2800" b="1" dirty="0">
                <a:solidFill>
                  <a:srgbClr val="ED6C3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Éducation prioritaire</a:t>
            </a:r>
          </a:p>
          <a:p>
            <a:r>
              <a:rPr lang="fr-FR" sz="2800" b="1" dirty="0">
                <a:solidFill>
                  <a:srgbClr val="ED6C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fr-FR" sz="2800" b="1" dirty="0">
                <a:solidFill>
                  <a:srgbClr val="ED6C3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Cordées de la réussite</a:t>
            </a:r>
          </a:p>
          <a:p>
            <a:r>
              <a:rPr lang="fr-FR" sz="2800" b="1" dirty="0">
                <a:solidFill>
                  <a:srgbClr val="ED6C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fr-FR" sz="2800" b="1" dirty="0">
                <a:solidFill>
                  <a:srgbClr val="ED6C3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École ouverte</a:t>
            </a:r>
          </a:p>
          <a:p>
            <a:endParaRPr lang="fr-FR" sz="1400" b="1" dirty="0">
              <a:solidFill>
                <a:srgbClr val="ED6C3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1400" b="1" dirty="0">
                <a:solidFill>
                  <a:srgbClr val="ED6C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TERRITOIRES</a:t>
            </a:r>
          </a:p>
          <a:p>
            <a:r>
              <a:rPr lang="fr-FR" sz="2800" b="1" dirty="0">
                <a:solidFill>
                  <a:srgbClr val="ED6C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 Internats</a:t>
            </a:r>
          </a:p>
          <a:p>
            <a:r>
              <a:rPr lang="fr-FR" sz="2800" b="1" dirty="0">
                <a:solidFill>
                  <a:srgbClr val="ED6C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Territoires éducatifs ruraux</a:t>
            </a:r>
          </a:p>
          <a:p>
            <a:r>
              <a:rPr lang="fr-FR" sz="2800" b="1" dirty="0">
                <a:solidFill>
                  <a:srgbClr val="ED6C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Cités éducatives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8EC3BE62-80D5-E2EF-8527-5F8CE332BE70}"/>
              </a:ext>
            </a:extLst>
          </p:cNvPr>
          <p:cNvSpPr txBox="1"/>
          <p:nvPr/>
        </p:nvSpPr>
        <p:spPr>
          <a:xfrm>
            <a:off x="1926693" y="1061078"/>
            <a:ext cx="467240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1400" b="1" dirty="0">
                <a:solidFill>
                  <a:srgbClr val="ED6C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INTITULÉ DE L’AMBITION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24FC12BB-874A-485B-CE8C-C6AFFEEF2EE4}"/>
              </a:ext>
            </a:extLst>
          </p:cNvPr>
          <p:cNvSpPr txBox="1"/>
          <p:nvPr/>
        </p:nvSpPr>
        <p:spPr>
          <a:xfrm>
            <a:off x="1686068" y="1926401"/>
            <a:ext cx="4202642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fr-FR" sz="2800" b="1" dirty="0">
                <a:solidFill>
                  <a:srgbClr val="ED6C3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• Intitulé du levier</a:t>
            </a:r>
            <a:endParaRPr lang="fr-FR" sz="2800" dirty="0">
              <a:solidFill>
                <a:srgbClr val="ED6C3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8A1F52FE-27E6-52C9-A35F-16E760BC871E}"/>
              </a:ext>
            </a:extLst>
          </p:cNvPr>
          <p:cNvSpPr txBox="1">
            <a:spLocks/>
          </p:cNvSpPr>
          <p:nvPr/>
        </p:nvSpPr>
        <p:spPr>
          <a:xfrm>
            <a:off x="1196787" y="3206859"/>
            <a:ext cx="5181205" cy="477054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sz="1600" b="1" dirty="0">
                <a:solidFill>
                  <a:srgbClr val="ED6C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Objectifs</a:t>
            </a:r>
          </a:p>
          <a:p>
            <a:pPr>
              <a:spcAft>
                <a:spcPts val="600"/>
              </a:spcAft>
            </a:pP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Description des objectifs fixés au regard du diagnostic posé</a:t>
            </a: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F5A249A6-F59B-3AC5-1719-B4524E6E8027}"/>
              </a:ext>
            </a:extLst>
          </p:cNvPr>
          <p:cNvSpPr txBox="1">
            <a:spLocks/>
          </p:cNvSpPr>
          <p:nvPr/>
        </p:nvSpPr>
        <p:spPr>
          <a:xfrm>
            <a:off x="1196787" y="7484953"/>
            <a:ext cx="5181205" cy="72327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sz="1600" b="1" dirty="0">
                <a:solidFill>
                  <a:srgbClr val="ED6C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L’école / l’établissement / le territoire</a:t>
            </a:r>
            <a:br>
              <a:rPr lang="fr-FR" sz="1600" b="1" dirty="0">
                <a:solidFill>
                  <a:srgbClr val="ED6C3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600" b="1" dirty="0">
                <a:solidFill>
                  <a:srgbClr val="ED6C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agit et/ou innove</a:t>
            </a:r>
          </a:p>
          <a:p>
            <a:pPr>
              <a:spcAft>
                <a:spcPts val="600"/>
              </a:spcAft>
            </a:pP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Description des projets et actions mis en œuvre pour atteindre les objectifs fixés.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A8D35D59-D91E-68A0-A2BA-E1003836863F}"/>
              </a:ext>
            </a:extLst>
          </p:cNvPr>
          <p:cNvSpPr txBox="1">
            <a:spLocks/>
          </p:cNvSpPr>
          <p:nvPr/>
        </p:nvSpPr>
        <p:spPr>
          <a:xfrm>
            <a:off x="1196787" y="5539093"/>
            <a:ext cx="5181205" cy="477054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sz="1600" b="1" dirty="0">
                <a:solidFill>
                  <a:srgbClr val="ED6C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Indicateurs retenus</a:t>
            </a:r>
          </a:p>
          <a:p>
            <a:pPr>
              <a:spcAft>
                <a:spcPts val="600"/>
              </a:spcAft>
            </a:pP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au regard des objectifs décrits</a:t>
            </a:r>
          </a:p>
        </p:txBody>
      </p:sp>
    </p:spTree>
    <p:extLst>
      <p:ext uri="{BB962C8B-B14F-4D97-AF65-F5344CB8AC3E}">
        <p14:creationId xmlns:p14="http://schemas.microsoft.com/office/powerpoint/2010/main" val="14028392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BE3B226-1763-EB51-2B4A-7361B8389D24}"/>
              </a:ext>
            </a:extLst>
          </p:cNvPr>
          <p:cNvSpPr txBox="1">
            <a:spLocks/>
          </p:cNvSpPr>
          <p:nvPr/>
        </p:nvSpPr>
        <p:spPr>
          <a:xfrm>
            <a:off x="1196787" y="4678925"/>
            <a:ext cx="5181205" cy="178620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sz="1600" b="1" dirty="0">
                <a:solidFill>
                  <a:srgbClr val="ED6C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Effets observés</a:t>
            </a:r>
          </a:p>
          <a:p>
            <a:pPr>
              <a:spcAft>
                <a:spcPts val="600"/>
              </a:spcAft>
            </a:pP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au regard des indicateurs retenus.</a:t>
            </a:r>
            <a:endParaRPr lang="la-Latn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330"/>
              </a:lnSpc>
              <a:spcAft>
                <a:spcPts val="600"/>
              </a:spcAft>
            </a:pPr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8AABD780-B8CA-1C8C-76D5-449FF2784277}"/>
              </a:ext>
            </a:extLst>
          </p:cNvPr>
          <p:cNvSpPr txBox="1">
            <a:spLocks/>
          </p:cNvSpPr>
          <p:nvPr/>
        </p:nvSpPr>
        <p:spPr>
          <a:xfrm>
            <a:off x="1196787" y="1250155"/>
            <a:ext cx="5181205" cy="72327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sz="1600" b="1" dirty="0">
                <a:solidFill>
                  <a:srgbClr val="ED6C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L’école / l’établissement / le territoire</a:t>
            </a:r>
            <a:br>
              <a:rPr lang="fr-FR" sz="1600" b="1" dirty="0">
                <a:solidFill>
                  <a:srgbClr val="ED6C3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600" b="1" dirty="0">
                <a:solidFill>
                  <a:srgbClr val="ED6C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innove et/ou agit</a:t>
            </a:r>
          </a:p>
          <a:p>
            <a:pPr>
              <a:spcAft>
                <a:spcPts val="600"/>
              </a:spcAft>
            </a:pP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Description des projets et actions novateurs mis en œuvre pour atteindre les objectifs fixés.</a:t>
            </a:r>
          </a:p>
        </p:txBody>
      </p:sp>
    </p:spTree>
    <p:extLst>
      <p:ext uri="{BB962C8B-B14F-4D97-AF65-F5344CB8AC3E}">
        <p14:creationId xmlns:p14="http://schemas.microsoft.com/office/powerpoint/2010/main" val="40301373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ZoneTexte 9">
            <a:extLst>
              <a:ext uri="{FF2B5EF4-FFF2-40B4-BE49-F238E27FC236}">
                <a16:creationId xmlns:a16="http://schemas.microsoft.com/office/drawing/2014/main" id="{F6C56F93-6499-BE44-3BC1-485CE661864A}"/>
              </a:ext>
            </a:extLst>
          </p:cNvPr>
          <p:cNvSpPr txBox="1"/>
          <p:nvPr/>
        </p:nvSpPr>
        <p:spPr>
          <a:xfrm>
            <a:off x="-6300787" y="427194"/>
            <a:ext cx="5772150" cy="8402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1400" b="1" dirty="0">
                <a:solidFill>
                  <a:srgbClr val="5662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CITOYENNETÉ</a:t>
            </a:r>
          </a:p>
          <a:p>
            <a:r>
              <a:rPr lang="fr-FR" sz="2800" b="1" dirty="0">
                <a:solidFill>
                  <a:srgbClr val="5662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fr-FR" sz="2800" b="1" dirty="0">
                <a:solidFill>
                  <a:srgbClr val="5662A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Climat scolaire</a:t>
            </a:r>
          </a:p>
          <a:p>
            <a:r>
              <a:rPr lang="fr-FR" sz="2800" b="1" dirty="0">
                <a:solidFill>
                  <a:srgbClr val="5662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fr-FR" sz="2800" b="1" dirty="0">
                <a:solidFill>
                  <a:srgbClr val="5662A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Valeurs de la République</a:t>
            </a:r>
          </a:p>
          <a:p>
            <a:r>
              <a:rPr lang="fr-FR" sz="2800" b="1" dirty="0">
                <a:solidFill>
                  <a:srgbClr val="5662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fr-FR" sz="2800" b="1" dirty="0">
                <a:solidFill>
                  <a:srgbClr val="5662A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Démocratie scolaire</a:t>
            </a:r>
          </a:p>
          <a:p>
            <a:r>
              <a:rPr lang="fr-FR" sz="2800" b="1" dirty="0">
                <a:solidFill>
                  <a:srgbClr val="5662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fr-FR" sz="2800" b="1" dirty="0">
                <a:solidFill>
                  <a:srgbClr val="5662A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Lutte contre les discriminations et les violences</a:t>
            </a:r>
          </a:p>
          <a:p>
            <a:endParaRPr lang="fr-FR" sz="1400" b="1" dirty="0">
              <a:solidFill>
                <a:srgbClr val="5662A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1400" b="1" dirty="0">
                <a:solidFill>
                  <a:srgbClr val="5662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ESPRIT CRITIQUE</a:t>
            </a:r>
          </a:p>
          <a:p>
            <a:r>
              <a:rPr lang="fr-FR" sz="2800" b="1" dirty="0">
                <a:solidFill>
                  <a:srgbClr val="5662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fr-FR" sz="2800" b="1" dirty="0">
                <a:solidFill>
                  <a:srgbClr val="5662A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Éducation aux médias et à l’information</a:t>
            </a:r>
          </a:p>
          <a:p>
            <a:r>
              <a:rPr lang="fr-FR" sz="2800" b="1" dirty="0">
                <a:solidFill>
                  <a:srgbClr val="5662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fr-FR" sz="2800" b="1" dirty="0">
                <a:solidFill>
                  <a:srgbClr val="5662A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Compréhension du monde</a:t>
            </a:r>
          </a:p>
          <a:p>
            <a:r>
              <a:rPr lang="fr-FR" sz="2800" b="1" dirty="0">
                <a:solidFill>
                  <a:srgbClr val="5662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fr-FR" sz="2800" b="1" dirty="0">
                <a:solidFill>
                  <a:srgbClr val="5662A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Citoyenneté numérique</a:t>
            </a:r>
          </a:p>
          <a:p>
            <a:endParaRPr lang="fr-FR" sz="1400" b="1" dirty="0">
              <a:solidFill>
                <a:srgbClr val="5662A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1400" b="1" dirty="0">
                <a:solidFill>
                  <a:srgbClr val="5662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CULTURE</a:t>
            </a:r>
          </a:p>
          <a:p>
            <a:r>
              <a:rPr lang="fr-FR" sz="2800" b="1" dirty="0">
                <a:solidFill>
                  <a:srgbClr val="5662A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• Vivre la culture</a:t>
            </a:r>
          </a:p>
          <a:p>
            <a:r>
              <a:rPr lang="fr-FR" sz="2800" b="1" dirty="0">
                <a:solidFill>
                  <a:srgbClr val="5662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fr-FR" sz="2800" b="1" dirty="0">
                <a:solidFill>
                  <a:srgbClr val="5662A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Révéler les créativités</a:t>
            </a:r>
          </a:p>
          <a:p>
            <a:r>
              <a:rPr lang="fr-FR" sz="2800" b="1" dirty="0">
                <a:solidFill>
                  <a:srgbClr val="5662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fr-FR" sz="2800" b="1" dirty="0">
                <a:solidFill>
                  <a:srgbClr val="5662A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Rencontrer la culture scientifique</a:t>
            </a:r>
          </a:p>
          <a:p>
            <a:r>
              <a:rPr lang="fr-FR" sz="2800" b="1" dirty="0">
                <a:solidFill>
                  <a:srgbClr val="5662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fr-FR" sz="2800" b="1" dirty="0">
                <a:solidFill>
                  <a:srgbClr val="5662A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Arts et métiers</a:t>
            </a:r>
          </a:p>
          <a:p>
            <a:endParaRPr lang="fr-FR" sz="1400" b="1" dirty="0">
              <a:solidFill>
                <a:srgbClr val="5662A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1400" b="1" dirty="0">
                <a:solidFill>
                  <a:srgbClr val="5662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ENGAGEMENT</a:t>
            </a:r>
          </a:p>
          <a:p>
            <a:r>
              <a:rPr lang="fr-FR" sz="2800" b="1" dirty="0">
                <a:solidFill>
                  <a:srgbClr val="5662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Engagés ensemble !</a:t>
            </a:r>
          </a:p>
          <a:p>
            <a:r>
              <a:rPr lang="fr-FR" sz="2800" b="1" dirty="0">
                <a:solidFill>
                  <a:srgbClr val="5662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Éducation à la défense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70884F0-6380-2A77-73A9-67173D555DD7}"/>
              </a:ext>
            </a:extLst>
          </p:cNvPr>
          <p:cNvSpPr txBox="1"/>
          <p:nvPr/>
        </p:nvSpPr>
        <p:spPr>
          <a:xfrm>
            <a:off x="1926693" y="1061078"/>
            <a:ext cx="467240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1400" b="1" dirty="0">
                <a:solidFill>
                  <a:srgbClr val="5662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INTITULÉ DE L’AMBITION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22DC883-AC75-611A-7A60-65BE04CF4883}"/>
              </a:ext>
            </a:extLst>
          </p:cNvPr>
          <p:cNvSpPr txBox="1"/>
          <p:nvPr/>
        </p:nvSpPr>
        <p:spPr>
          <a:xfrm>
            <a:off x="1686068" y="1926401"/>
            <a:ext cx="4202642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fr-FR" sz="2800" b="1" dirty="0">
                <a:solidFill>
                  <a:srgbClr val="5662A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• Intitulé du levier</a:t>
            </a:r>
            <a:endParaRPr lang="fr-FR" sz="2800" dirty="0">
              <a:solidFill>
                <a:srgbClr val="5662AA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751FC55F-8FFD-2CD2-D0E6-E73CF41C7309}"/>
              </a:ext>
            </a:extLst>
          </p:cNvPr>
          <p:cNvSpPr txBox="1">
            <a:spLocks/>
          </p:cNvSpPr>
          <p:nvPr/>
        </p:nvSpPr>
        <p:spPr>
          <a:xfrm>
            <a:off x="1196787" y="3206859"/>
            <a:ext cx="5181205" cy="477054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sz="1600" b="1" dirty="0">
                <a:solidFill>
                  <a:srgbClr val="5662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Objectifs</a:t>
            </a:r>
          </a:p>
          <a:p>
            <a:pPr>
              <a:spcAft>
                <a:spcPts val="600"/>
              </a:spcAft>
            </a:pP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Description des objectifs fixés au regard du diagnostic posé</a:t>
            </a: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0923DB66-A708-8C47-F45A-B039C05FCE4C}"/>
              </a:ext>
            </a:extLst>
          </p:cNvPr>
          <p:cNvSpPr txBox="1">
            <a:spLocks/>
          </p:cNvSpPr>
          <p:nvPr/>
        </p:nvSpPr>
        <p:spPr>
          <a:xfrm>
            <a:off x="1196787" y="7484953"/>
            <a:ext cx="5181205" cy="72327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sz="1600" b="1" dirty="0">
                <a:solidFill>
                  <a:srgbClr val="5662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L’école / l’établissement / le territoire</a:t>
            </a:r>
            <a:br>
              <a:rPr lang="fr-FR" sz="1600" b="1" dirty="0">
                <a:solidFill>
                  <a:srgbClr val="5662A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600" b="1" dirty="0">
                <a:solidFill>
                  <a:srgbClr val="5662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agit et/ou innove</a:t>
            </a:r>
          </a:p>
          <a:p>
            <a:pPr>
              <a:spcAft>
                <a:spcPts val="600"/>
              </a:spcAft>
            </a:pP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Description des projets et actions mis en œuvre pour atteindre les objectifs fixés.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D915C446-F3B0-6DFE-C0E0-07F2F61F1DB3}"/>
              </a:ext>
            </a:extLst>
          </p:cNvPr>
          <p:cNvSpPr txBox="1">
            <a:spLocks/>
          </p:cNvSpPr>
          <p:nvPr/>
        </p:nvSpPr>
        <p:spPr>
          <a:xfrm>
            <a:off x="1196787" y="5539093"/>
            <a:ext cx="5181205" cy="477054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sz="1600" b="1" dirty="0">
                <a:solidFill>
                  <a:srgbClr val="5662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Indicateurs retenus</a:t>
            </a:r>
          </a:p>
          <a:p>
            <a:pPr>
              <a:spcAft>
                <a:spcPts val="600"/>
              </a:spcAft>
            </a:pP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au regard des objectifs décrits</a:t>
            </a:r>
          </a:p>
        </p:txBody>
      </p:sp>
    </p:spTree>
    <p:extLst>
      <p:ext uri="{BB962C8B-B14F-4D97-AF65-F5344CB8AC3E}">
        <p14:creationId xmlns:p14="http://schemas.microsoft.com/office/powerpoint/2010/main" val="40484395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EEA2EF5-D6FC-EC6A-9609-D6A5D038D6AF}"/>
              </a:ext>
            </a:extLst>
          </p:cNvPr>
          <p:cNvSpPr txBox="1">
            <a:spLocks/>
          </p:cNvSpPr>
          <p:nvPr/>
        </p:nvSpPr>
        <p:spPr>
          <a:xfrm>
            <a:off x="1196787" y="4678925"/>
            <a:ext cx="5181205" cy="178620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sz="1600" b="1" dirty="0">
                <a:solidFill>
                  <a:srgbClr val="5662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Effets observés</a:t>
            </a:r>
          </a:p>
          <a:p>
            <a:pPr>
              <a:spcAft>
                <a:spcPts val="600"/>
              </a:spcAft>
            </a:pP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au regard des indicateurs retenus.</a:t>
            </a:r>
            <a:endParaRPr lang="la-Latn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330"/>
              </a:lnSpc>
              <a:spcAft>
                <a:spcPts val="600"/>
              </a:spcAft>
            </a:pPr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5A2909AB-E42F-4858-0B07-D33864CF53A5}"/>
              </a:ext>
            </a:extLst>
          </p:cNvPr>
          <p:cNvSpPr txBox="1">
            <a:spLocks/>
          </p:cNvSpPr>
          <p:nvPr/>
        </p:nvSpPr>
        <p:spPr>
          <a:xfrm>
            <a:off x="1196787" y="1250155"/>
            <a:ext cx="5181205" cy="72327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sz="1600" b="1" dirty="0">
                <a:solidFill>
                  <a:srgbClr val="5662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L’école / l’établissement / le territoire</a:t>
            </a:r>
            <a:br>
              <a:rPr lang="fr-FR" sz="1600" b="1" dirty="0">
                <a:solidFill>
                  <a:srgbClr val="5662A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600" b="1" dirty="0">
                <a:solidFill>
                  <a:srgbClr val="5662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innove et/ou agit</a:t>
            </a:r>
          </a:p>
          <a:p>
            <a:pPr>
              <a:spcAft>
                <a:spcPts val="600"/>
              </a:spcAft>
            </a:pP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Description des projets et actions novateurs mis en œuvre pour atteindre les objectifs fixés.</a:t>
            </a:r>
          </a:p>
        </p:txBody>
      </p:sp>
    </p:spTree>
    <p:extLst>
      <p:ext uri="{BB962C8B-B14F-4D97-AF65-F5344CB8AC3E}">
        <p14:creationId xmlns:p14="http://schemas.microsoft.com/office/powerpoint/2010/main" val="36797504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75680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06579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13487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2824C66-81EE-2868-3344-2448CE80F4CB}"/>
              </a:ext>
            </a:extLst>
          </p:cNvPr>
          <p:cNvSpPr txBox="1"/>
          <p:nvPr/>
        </p:nvSpPr>
        <p:spPr>
          <a:xfrm>
            <a:off x="1057577" y="939769"/>
            <a:ext cx="5694915" cy="73866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spAutoFit/>
          </a:bodyPr>
          <a:lstStyle/>
          <a:p>
            <a:r>
              <a:rPr lang="fr-FR" sz="4800" b="1" dirty="0">
                <a:solidFill>
                  <a:srgbClr val="27358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Diagnostic partagé</a:t>
            </a:r>
            <a:endParaRPr lang="fr-FR" sz="4800" dirty="0">
              <a:solidFill>
                <a:srgbClr val="273582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4BF7F4E-A7A5-4EED-FFFB-A27E026F9E35}"/>
              </a:ext>
            </a:extLst>
          </p:cNvPr>
          <p:cNvSpPr txBox="1"/>
          <p:nvPr/>
        </p:nvSpPr>
        <p:spPr>
          <a:xfrm>
            <a:off x="-3671176" y="1995331"/>
            <a:ext cx="3038130" cy="162525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ts val="1640"/>
              </a:lnSpc>
            </a:pPr>
            <a:r>
              <a:rPr lang="fr-FR" sz="1200" dirty="0">
                <a:solidFill>
                  <a:srgbClr val="2735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Dans le cadre de l’élaboration du projet de votre école, de votre établissement ou de votre territoire, nous mettons à votre disposition un cadre d’analyse. Celui-ci constitue un exemple sur lequel vous pouvez vous appuyer, tout en laissant la possibilité de recourir à d’autres modèles selon vos besoins.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8BFD5D9-BE78-DBDE-D4A0-D21D0690B9DB}"/>
              </a:ext>
            </a:extLst>
          </p:cNvPr>
          <p:cNvSpPr txBox="1">
            <a:spLocks/>
          </p:cNvSpPr>
          <p:nvPr/>
        </p:nvSpPr>
        <p:spPr>
          <a:xfrm>
            <a:off x="1057578" y="2589383"/>
            <a:ext cx="5181205" cy="3154710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b="1" dirty="0">
                <a:solidFill>
                  <a:srgbClr val="2735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Atouts</a:t>
            </a:r>
          </a:p>
          <a:p>
            <a:pPr>
              <a:spcAft>
                <a:spcPts val="600"/>
              </a:spcAft>
            </a:pPr>
            <a:r>
              <a:rPr lang="fr-FR" sz="1000" dirty="0" err="1">
                <a:latin typeface="Arial" panose="020B0604020202020204" pitchFamily="34" charset="0"/>
                <a:cs typeface="Arial" panose="020B0604020202020204" pitchFamily="34" charset="0"/>
              </a:rPr>
              <a:t>Xxxxxxxxxx</a:t>
            </a: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000" dirty="0" err="1">
                <a:latin typeface="Arial" panose="020B0604020202020204" pitchFamily="34" charset="0"/>
                <a:cs typeface="Arial" panose="020B0604020202020204" pitchFamily="34" charset="0"/>
              </a:rPr>
              <a:t>xxxxxxxx</a:t>
            </a: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000" dirty="0" err="1">
                <a:latin typeface="Arial" panose="020B0604020202020204" pitchFamily="34" charset="0"/>
                <a:cs typeface="Arial" panose="020B0604020202020204" pitchFamily="34" charset="0"/>
              </a:rPr>
              <a:t>xxxxxxxxxxxxxxx</a:t>
            </a:r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b="1" dirty="0">
                <a:solidFill>
                  <a:srgbClr val="2735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Freins</a:t>
            </a:r>
            <a:endParaRPr lang="fr-FR" sz="1600" b="1" dirty="0">
              <a:solidFill>
                <a:srgbClr val="27358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fr-FR" sz="1000" dirty="0" err="1">
                <a:latin typeface="Arial" panose="020B0604020202020204" pitchFamily="34" charset="0"/>
                <a:cs typeface="Arial" panose="020B0604020202020204" pitchFamily="34" charset="0"/>
              </a:rPr>
              <a:t>Xxxxxxxxxx</a:t>
            </a: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000" dirty="0" err="1">
                <a:latin typeface="Arial" panose="020B0604020202020204" pitchFamily="34" charset="0"/>
                <a:cs typeface="Arial" panose="020B0604020202020204" pitchFamily="34" charset="0"/>
              </a:rPr>
              <a:t>xxxxxxxx</a:t>
            </a: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000" dirty="0" err="1">
                <a:latin typeface="Arial" panose="020B0604020202020204" pitchFamily="34" charset="0"/>
                <a:cs typeface="Arial" panose="020B0604020202020204" pitchFamily="34" charset="0"/>
              </a:rPr>
              <a:t>xxxxxxxxxxxxxxx</a:t>
            </a:r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b="1" dirty="0">
                <a:solidFill>
                  <a:srgbClr val="2735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Opportunités</a:t>
            </a:r>
            <a:endParaRPr lang="fr-FR" sz="1600" b="1" dirty="0">
              <a:solidFill>
                <a:srgbClr val="27358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fr-FR" sz="1000" dirty="0" err="1">
                <a:latin typeface="Arial" panose="020B0604020202020204" pitchFamily="34" charset="0"/>
                <a:cs typeface="Arial" panose="020B0604020202020204" pitchFamily="34" charset="0"/>
              </a:rPr>
              <a:t>Xxxxxxxxxx</a:t>
            </a: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000" dirty="0" err="1">
                <a:latin typeface="Arial" panose="020B0604020202020204" pitchFamily="34" charset="0"/>
                <a:cs typeface="Arial" panose="020B0604020202020204" pitchFamily="34" charset="0"/>
              </a:rPr>
              <a:t>xxxxxxxx</a:t>
            </a: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000" dirty="0" err="1">
                <a:latin typeface="Arial" panose="020B0604020202020204" pitchFamily="34" charset="0"/>
                <a:cs typeface="Arial" panose="020B0604020202020204" pitchFamily="34" charset="0"/>
              </a:rPr>
              <a:t>xxxxxxxxxxxxxxx</a:t>
            </a:r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b="1" dirty="0">
                <a:solidFill>
                  <a:srgbClr val="2735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Contraintes</a:t>
            </a:r>
            <a:endParaRPr lang="fr-FR" sz="1600" b="1" dirty="0">
              <a:solidFill>
                <a:srgbClr val="27358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fr-FR" sz="1000" dirty="0" err="1">
                <a:latin typeface="Arial" panose="020B0604020202020204" pitchFamily="34" charset="0"/>
                <a:cs typeface="Arial" panose="020B0604020202020204" pitchFamily="34" charset="0"/>
              </a:rPr>
              <a:t>Xxxxxxxxxx</a:t>
            </a: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000" dirty="0" err="1">
                <a:latin typeface="Arial" panose="020B0604020202020204" pitchFamily="34" charset="0"/>
                <a:cs typeface="Arial" panose="020B0604020202020204" pitchFamily="34" charset="0"/>
              </a:rPr>
              <a:t>xxxxxxxx</a:t>
            </a: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000" dirty="0" err="1">
                <a:latin typeface="Arial" panose="020B0604020202020204" pitchFamily="34" charset="0"/>
                <a:cs typeface="Arial" panose="020B0604020202020204" pitchFamily="34" charset="0"/>
              </a:rPr>
              <a:t>xxxxxxxxxxxxxxx</a:t>
            </a:r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42135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EDDB3D-70EE-61C7-DE37-5EBF0C3355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92EEC72-1AC5-646A-B341-583FD6D28888}"/>
              </a:ext>
            </a:extLst>
          </p:cNvPr>
          <p:cNvSpPr txBox="1"/>
          <p:nvPr/>
        </p:nvSpPr>
        <p:spPr>
          <a:xfrm>
            <a:off x="1057578" y="939769"/>
            <a:ext cx="4592945" cy="73866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spAutoFit/>
          </a:bodyPr>
          <a:lstStyle/>
          <a:p>
            <a:r>
              <a:rPr lang="fr-FR" sz="4800" b="1" dirty="0">
                <a:solidFill>
                  <a:srgbClr val="27358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Objectifs</a:t>
            </a:r>
            <a:endParaRPr lang="fr-FR" sz="4800" dirty="0">
              <a:solidFill>
                <a:srgbClr val="273582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9F70B44-E732-A402-2D05-A9859B97DE18}"/>
              </a:ext>
            </a:extLst>
          </p:cNvPr>
          <p:cNvSpPr txBox="1"/>
          <p:nvPr/>
        </p:nvSpPr>
        <p:spPr>
          <a:xfrm>
            <a:off x="-3589114" y="2988970"/>
            <a:ext cx="3038130" cy="59926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ts val="1640"/>
              </a:lnSpc>
            </a:pPr>
            <a:r>
              <a:rPr lang="fr-FR" sz="1200" dirty="0">
                <a:solidFill>
                  <a:srgbClr val="2735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stratégie retenue peut être déclinée sur différentes échéances et structurée autour d’objectifs intermédiaires.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E94B12F7-9CE2-4A51-078E-7572AF5AB4B4}"/>
              </a:ext>
            </a:extLst>
          </p:cNvPr>
          <p:cNvSpPr txBox="1">
            <a:spLocks/>
          </p:cNvSpPr>
          <p:nvPr/>
        </p:nvSpPr>
        <p:spPr>
          <a:xfrm>
            <a:off x="1057578" y="2570993"/>
            <a:ext cx="5181205" cy="2800767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b="1" dirty="0">
                <a:solidFill>
                  <a:srgbClr val="2735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Stratégie retenue</a:t>
            </a:r>
          </a:p>
          <a:p>
            <a:r>
              <a:rPr lang="fr-FR" sz="14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r-FR" sz="1400" dirty="0" err="1">
                <a:latin typeface="Arial" panose="020B0604020202020204" pitchFamily="34" charset="0"/>
                <a:cs typeface="Arial" panose="020B0604020202020204" pitchFamily="34" charset="0"/>
              </a:rPr>
              <a:t>xxxxxxxxxxxx</a:t>
            </a:r>
            <a:endParaRPr lang="fr-FR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14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r-FR" sz="1400" dirty="0" err="1">
                <a:latin typeface="Arial" panose="020B0604020202020204" pitchFamily="34" charset="0"/>
                <a:cs typeface="Arial" panose="020B0604020202020204" pitchFamily="34" charset="0"/>
              </a:rPr>
              <a:t>xxxxxxxxxxxx</a:t>
            </a:r>
            <a:endParaRPr lang="fr-FR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14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r-FR" sz="1400" dirty="0" err="1">
                <a:latin typeface="Arial" panose="020B0604020202020204" pitchFamily="34" charset="0"/>
                <a:cs typeface="Arial" panose="020B0604020202020204" pitchFamily="34" charset="0"/>
              </a:rPr>
              <a:t>xxxxxxxxxxxx</a:t>
            </a:r>
            <a:endParaRPr lang="fr-FR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14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r-FR" sz="1400" dirty="0" err="1">
                <a:latin typeface="Arial" panose="020B0604020202020204" pitchFamily="34" charset="0"/>
                <a:cs typeface="Arial" panose="020B0604020202020204" pitchFamily="34" charset="0"/>
              </a:rPr>
              <a:t>xxxxxxxxxxxx</a:t>
            </a:r>
            <a:endParaRPr lang="fr-FR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b="1" dirty="0">
                <a:solidFill>
                  <a:srgbClr val="2735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Ambitions et leviers choisis</a:t>
            </a:r>
          </a:p>
          <a:p>
            <a:r>
              <a:rPr lang="fr-FR" sz="14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r-FR" sz="1400" dirty="0" err="1">
                <a:latin typeface="Arial" panose="020B0604020202020204" pitchFamily="34" charset="0"/>
                <a:cs typeface="Arial" panose="020B0604020202020204" pitchFamily="34" charset="0"/>
              </a:rPr>
              <a:t>xxxxxxxxxxxx</a:t>
            </a:r>
            <a:endParaRPr lang="fr-FR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14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r-FR" sz="1400" dirty="0" err="1">
                <a:latin typeface="Arial" panose="020B0604020202020204" pitchFamily="34" charset="0"/>
                <a:cs typeface="Arial" panose="020B0604020202020204" pitchFamily="34" charset="0"/>
              </a:rPr>
              <a:t>xxxxxxxxxxxx</a:t>
            </a:r>
            <a:endParaRPr lang="fr-FR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14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r-FR" sz="1400" dirty="0" err="1">
                <a:latin typeface="Arial" panose="020B0604020202020204" pitchFamily="34" charset="0"/>
                <a:cs typeface="Arial" panose="020B0604020202020204" pitchFamily="34" charset="0"/>
              </a:rPr>
              <a:t>xxxxxxxxxxxx</a:t>
            </a:r>
            <a:endParaRPr lang="fr-FR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14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r-FR" sz="1400" dirty="0" err="1">
                <a:latin typeface="Arial" panose="020B0604020202020204" pitchFamily="34" charset="0"/>
                <a:cs typeface="Arial" panose="020B0604020202020204" pitchFamily="34" charset="0"/>
              </a:rPr>
              <a:t>xxxxxxxxxxxx</a:t>
            </a:r>
            <a:endParaRPr lang="fr-FR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0A9424F2-0616-A84F-5E07-D377075A7787}"/>
              </a:ext>
            </a:extLst>
          </p:cNvPr>
          <p:cNvSpPr txBox="1"/>
          <p:nvPr/>
        </p:nvSpPr>
        <p:spPr>
          <a:xfrm>
            <a:off x="-3471883" y="4567309"/>
            <a:ext cx="3038130" cy="59926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ts val="1640"/>
              </a:lnSpc>
            </a:pPr>
            <a:r>
              <a:rPr lang="fr-FR" sz="1200" dirty="0">
                <a:solidFill>
                  <a:srgbClr val="2735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Cette étape permet de sélectionner les ambitions et les leviers les plus adaptés à vos objectifs</a:t>
            </a:r>
          </a:p>
        </p:txBody>
      </p:sp>
    </p:spTree>
    <p:extLst>
      <p:ext uri="{BB962C8B-B14F-4D97-AF65-F5344CB8AC3E}">
        <p14:creationId xmlns:p14="http://schemas.microsoft.com/office/powerpoint/2010/main" val="2370311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3004F16C-F801-785D-2C32-093AD3D93B34}"/>
              </a:ext>
            </a:extLst>
          </p:cNvPr>
          <p:cNvSpPr txBox="1"/>
          <p:nvPr/>
        </p:nvSpPr>
        <p:spPr>
          <a:xfrm>
            <a:off x="1926693" y="1065895"/>
            <a:ext cx="467240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1400" b="1" dirty="0">
                <a:solidFill>
                  <a:srgbClr val="E46B9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INTITULÉ DE L’AMBITION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26BF09C-EB54-CED9-DD04-1C3A82CF83F4}"/>
              </a:ext>
            </a:extLst>
          </p:cNvPr>
          <p:cNvSpPr txBox="1"/>
          <p:nvPr/>
        </p:nvSpPr>
        <p:spPr>
          <a:xfrm>
            <a:off x="1686068" y="1931218"/>
            <a:ext cx="4202642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fr-FR" sz="2800" b="1" dirty="0">
                <a:solidFill>
                  <a:srgbClr val="E46B9E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• Intitulé du levier</a:t>
            </a:r>
            <a:endParaRPr lang="fr-FR" sz="2800" dirty="0">
              <a:solidFill>
                <a:srgbClr val="E46B9E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0D00425E-DD03-AD8A-AD4F-77892207076D}"/>
              </a:ext>
            </a:extLst>
          </p:cNvPr>
          <p:cNvSpPr txBox="1">
            <a:spLocks/>
          </p:cNvSpPr>
          <p:nvPr/>
        </p:nvSpPr>
        <p:spPr>
          <a:xfrm>
            <a:off x="1196787" y="3206859"/>
            <a:ext cx="5181205" cy="477054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sz="1600" b="1" dirty="0">
                <a:solidFill>
                  <a:srgbClr val="E46B9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Objectifs</a:t>
            </a:r>
          </a:p>
          <a:p>
            <a:pPr>
              <a:spcAft>
                <a:spcPts val="600"/>
              </a:spcAft>
            </a:pP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Description des objectifs fixés au regard du diagnostic posé</a:t>
            </a: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33F4324C-4DF5-78E3-7EF8-ED39BF1C2234}"/>
              </a:ext>
            </a:extLst>
          </p:cNvPr>
          <p:cNvSpPr txBox="1">
            <a:spLocks/>
          </p:cNvSpPr>
          <p:nvPr/>
        </p:nvSpPr>
        <p:spPr>
          <a:xfrm>
            <a:off x="1196787" y="7484953"/>
            <a:ext cx="5181205" cy="72327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sz="1600" b="1" dirty="0">
                <a:solidFill>
                  <a:srgbClr val="E46B9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L’école / l’établissement / le territoire</a:t>
            </a:r>
            <a:br>
              <a:rPr lang="fr-FR" sz="1600" b="1" dirty="0">
                <a:solidFill>
                  <a:srgbClr val="E46B9E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600" b="1" dirty="0">
                <a:solidFill>
                  <a:srgbClr val="E46B9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agit et/ou innove</a:t>
            </a:r>
          </a:p>
          <a:p>
            <a:pPr>
              <a:spcAft>
                <a:spcPts val="600"/>
              </a:spcAft>
            </a:pP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Description des projets et actions mis en œuvre pour atteindre les objectifs fixés.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F6C56F93-6499-BE44-3BC1-485CE661864A}"/>
              </a:ext>
            </a:extLst>
          </p:cNvPr>
          <p:cNvSpPr txBox="1"/>
          <p:nvPr/>
        </p:nvSpPr>
        <p:spPr>
          <a:xfrm>
            <a:off x="-5402360" y="2483584"/>
            <a:ext cx="4929188" cy="57246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1400" b="1" dirty="0">
                <a:solidFill>
                  <a:srgbClr val="E46B9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ATTRACTIVITÉ</a:t>
            </a:r>
          </a:p>
          <a:p>
            <a:r>
              <a:rPr lang="fr-FR" sz="2800" b="1" dirty="0">
                <a:solidFill>
                  <a:srgbClr val="E46B9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fr-FR" sz="2800" b="1" dirty="0">
                <a:solidFill>
                  <a:srgbClr val="E46B9E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Accueil, accompagnement</a:t>
            </a:r>
            <a:endParaRPr lang="fr-FR" sz="2800" b="1" dirty="0">
              <a:solidFill>
                <a:srgbClr val="E46B9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800" b="1" dirty="0">
                <a:solidFill>
                  <a:srgbClr val="E46B9E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• Fidélisation</a:t>
            </a:r>
            <a:endParaRPr lang="fr-FR" sz="2800" dirty="0">
              <a:solidFill>
                <a:srgbClr val="E46B9E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800" b="1" dirty="0">
                <a:solidFill>
                  <a:srgbClr val="E46B9E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• Évolution professionnelle</a:t>
            </a:r>
            <a:endParaRPr lang="fr-FR" sz="2800" dirty="0">
              <a:solidFill>
                <a:srgbClr val="E46B9E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1400" b="1" dirty="0">
              <a:solidFill>
                <a:srgbClr val="E46B9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1400" b="1" dirty="0">
                <a:solidFill>
                  <a:srgbClr val="E46B9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DÉVELOPPEMENT PROFESSIONNEL</a:t>
            </a:r>
          </a:p>
          <a:p>
            <a:r>
              <a:rPr lang="fr-FR" sz="2800" b="1" dirty="0">
                <a:solidFill>
                  <a:srgbClr val="E46B9E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• Formation continue</a:t>
            </a:r>
          </a:p>
          <a:p>
            <a:r>
              <a:rPr lang="fr-FR" sz="2800" b="1" dirty="0">
                <a:solidFill>
                  <a:srgbClr val="E46B9E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• Ouverture européenne et internationale</a:t>
            </a:r>
          </a:p>
          <a:p>
            <a:endParaRPr lang="fr-FR" sz="1400" b="1" dirty="0">
              <a:solidFill>
                <a:srgbClr val="E46B9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1400" b="1" dirty="0">
                <a:solidFill>
                  <a:srgbClr val="E46B9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RICHESSE HUMAINE</a:t>
            </a:r>
          </a:p>
          <a:p>
            <a:r>
              <a:rPr lang="fr-FR" sz="2800" b="1" dirty="0">
                <a:solidFill>
                  <a:srgbClr val="E46B9E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• Qualité de vie au travail</a:t>
            </a:r>
          </a:p>
          <a:p>
            <a:r>
              <a:rPr lang="fr-FR" sz="2800" b="1" dirty="0">
                <a:solidFill>
                  <a:srgbClr val="E46B9E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• Dialogue social</a:t>
            </a:r>
          </a:p>
          <a:p>
            <a:r>
              <a:rPr lang="fr-FR" sz="2800" b="1" dirty="0">
                <a:solidFill>
                  <a:srgbClr val="E46B9E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• Protection des personnels</a:t>
            </a:r>
          </a:p>
          <a:p>
            <a:r>
              <a:rPr lang="fr-FR" sz="2800" b="1" dirty="0">
                <a:solidFill>
                  <a:srgbClr val="E46B9E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• Modernisation</a:t>
            </a:r>
            <a:endParaRPr lang="fr-FR" sz="2800" b="1" dirty="0">
              <a:solidFill>
                <a:srgbClr val="E46B9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200" b="1" dirty="0">
              <a:solidFill>
                <a:srgbClr val="E46B9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B04EC6F-CE55-67A5-572C-BC1FDDD2282A}"/>
              </a:ext>
            </a:extLst>
          </p:cNvPr>
          <p:cNvSpPr txBox="1">
            <a:spLocks/>
          </p:cNvSpPr>
          <p:nvPr/>
        </p:nvSpPr>
        <p:spPr>
          <a:xfrm>
            <a:off x="1196787" y="5539093"/>
            <a:ext cx="5181205" cy="477054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sz="1600" b="1" dirty="0">
                <a:solidFill>
                  <a:srgbClr val="E46B9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Indicateurs retenus</a:t>
            </a:r>
          </a:p>
          <a:p>
            <a:pPr>
              <a:spcAft>
                <a:spcPts val="600"/>
              </a:spcAft>
            </a:pP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au regard des objectifs décrits</a:t>
            </a:r>
          </a:p>
        </p:txBody>
      </p:sp>
    </p:spTree>
    <p:extLst>
      <p:ext uri="{BB962C8B-B14F-4D97-AF65-F5344CB8AC3E}">
        <p14:creationId xmlns:p14="http://schemas.microsoft.com/office/powerpoint/2010/main" val="28103804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D4E4BF-283B-FD16-7D0C-CD6ACDF968A2}"/>
              </a:ext>
            </a:extLst>
          </p:cNvPr>
          <p:cNvSpPr txBox="1">
            <a:spLocks/>
          </p:cNvSpPr>
          <p:nvPr/>
        </p:nvSpPr>
        <p:spPr>
          <a:xfrm>
            <a:off x="1196787" y="4678925"/>
            <a:ext cx="5181205" cy="178620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sz="1600" b="1" dirty="0">
                <a:solidFill>
                  <a:srgbClr val="E46B9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Effets observés</a:t>
            </a:r>
          </a:p>
          <a:p>
            <a:pPr>
              <a:spcAft>
                <a:spcPts val="600"/>
              </a:spcAft>
            </a:pP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au regard des indicateurs retenus.</a:t>
            </a:r>
            <a:endParaRPr lang="la-Latn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330"/>
              </a:lnSpc>
              <a:spcAft>
                <a:spcPts val="600"/>
              </a:spcAft>
            </a:pPr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EC00DD0E-833E-4A87-290A-961E0E876E9F}"/>
              </a:ext>
            </a:extLst>
          </p:cNvPr>
          <p:cNvSpPr txBox="1">
            <a:spLocks/>
          </p:cNvSpPr>
          <p:nvPr/>
        </p:nvSpPr>
        <p:spPr>
          <a:xfrm>
            <a:off x="1196787" y="1250155"/>
            <a:ext cx="5181205" cy="72327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sz="1600" b="1" dirty="0">
                <a:solidFill>
                  <a:srgbClr val="E46B9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L’école / l’établissement / le territoire</a:t>
            </a:r>
            <a:br>
              <a:rPr lang="fr-FR" sz="1600" b="1" dirty="0">
                <a:solidFill>
                  <a:srgbClr val="E46B9E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600" b="1" dirty="0">
                <a:solidFill>
                  <a:srgbClr val="E46B9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innove et/ou agit</a:t>
            </a:r>
          </a:p>
          <a:p>
            <a:pPr>
              <a:spcAft>
                <a:spcPts val="600"/>
              </a:spcAft>
            </a:pP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Description des projets et actions novateurs mis en œuvre pour atteindre les objectifs fixés.</a:t>
            </a:r>
          </a:p>
        </p:txBody>
      </p:sp>
    </p:spTree>
    <p:extLst>
      <p:ext uri="{BB962C8B-B14F-4D97-AF65-F5344CB8AC3E}">
        <p14:creationId xmlns:p14="http://schemas.microsoft.com/office/powerpoint/2010/main" val="28122862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ZoneTexte 9">
            <a:extLst>
              <a:ext uri="{FF2B5EF4-FFF2-40B4-BE49-F238E27FC236}">
                <a16:creationId xmlns:a16="http://schemas.microsoft.com/office/drawing/2014/main" id="{F6C56F93-6499-BE44-3BC1-485CE661864A}"/>
              </a:ext>
            </a:extLst>
          </p:cNvPr>
          <p:cNvSpPr txBox="1"/>
          <p:nvPr/>
        </p:nvSpPr>
        <p:spPr>
          <a:xfrm>
            <a:off x="-7353300" y="668276"/>
            <a:ext cx="6988184" cy="96949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1400" b="1" dirty="0">
                <a:solidFill>
                  <a:srgbClr val="00A0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ÉLÉVATION</a:t>
            </a:r>
          </a:p>
          <a:p>
            <a:r>
              <a:rPr lang="fr-FR" sz="2800" b="1" dirty="0">
                <a:solidFill>
                  <a:srgbClr val="00A0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fr-FR" sz="2800" b="1" dirty="0">
                <a:solidFill>
                  <a:srgbClr val="00A06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Des mots pour dire et penser le monde </a:t>
            </a:r>
          </a:p>
          <a:p>
            <a:r>
              <a:rPr lang="fr-FR" sz="2800" b="1" dirty="0">
                <a:solidFill>
                  <a:srgbClr val="00A0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fr-FR" sz="2800" b="1" dirty="0">
                <a:solidFill>
                  <a:srgbClr val="00A06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Enseigner autrement, pour mieux faire apprendre et comprendre</a:t>
            </a:r>
          </a:p>
          <a:p>
            <a:r>
              <a:rPr lang="fr-FR" sz="2800" b="1" dirty="0">
                <a:solidFill>
                  <a:srgbClr val="00A0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fr-FR" sz="2800" b="1" dirty="0">
                <a:solidFill>
                  <a:srgbClr val="00A06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Les mathématiques, une priorité académique</a:t>
            </a:r>
          </a:p>
          <a:p>
            <a:r>
              <a:rPr lang="fr-FR" sz="2800" b="1" dirty="0">
                <a:solidFill>
                  <a:srgbClr val="00A0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fr-FR" sz="2800" b="1" dirty="0">
                <a:solidFill>
                  <a:srgbClr val="00A06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Bien dans sa tête, bien dans son corps</a:t>
            </a:r>
          </a:p>
          <a:p>
            <a:endParaRPr lang="fr-FR" sz="1400" b="1" dirty="0">
              <a:solidFill>
                <a:srgbClr val="00A0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1400" b="1" dirty="0">
                <a:solidFill>
                  <a:srgbClr val="00A0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EXCELLENCE</a:t>
            </a:r>
          </a:p>
          <a:p>
            <a:r>
              <a:rPr lang="fr-FR" sz="2800" b="1" dirty="0">
                <a:solidFill>
                  <a:srgbClr val="00A06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• Formation continue</a:t>
            </a:r>
          </a:p>
          <a:p>
            <a:r>
              <a:rPr lang="fr-FR" sz="2800" b="1" dirty="0">
                <a:solidFill>
                  <a:srgbClr val="00A06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• Ouverture européenne et internationale</a:t>
            </a:r>
          </a:p>
          <a:p>
            <a:endParaRPr lang="fr-FR" sz="1400" b="1" dirty="0">
              <a:solidFill>
                <a:srgbClr val="00A0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1400" b="1" dirty="0">
                <a:solidFill>
                  <a:srgbClr val="00A0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DEVENIR DES ÉLÈVES</a:t>
            </a:r>
          </a:p>
          <a:p>
            <a:r>
              <a:rPr lang="fr-FR" sz="2800" b="1" dirty="0">
                <a:solidFill>
                  <a:srgbClr val="00A06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• Persévérance scolaire</a:t>
            </a:r>
          </a:p>
          <a:p>
            <a:r>
              <a:rPr lang="fr-FR" sz="2800" b="1" dirty="0">
                <a:solidFill>
                  <a:srgbClr val="00A0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fr-FR" sz="2800" b="1" dirty="0" err="1">
                <a:solidFill>
                  <a:srgbClr val="00A06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MobilitéS</a:t>
            </a:r>
            <a:endParaRPr lang="fr-FR" sz="2800" b="1" dirty="0">
              <a:solidFill>
                <a:srgbClr val="00A063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800" b="1" dirty="0">
                <a:solidFill>
                  <a:srgbClr val="00A0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fr-FR" sz="2800" b="1" dirty="0">
                <a:solidFill>
                  <a:srgbClr val="00A06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Découverte des métiers</a:t>
            </a:r>
          </a:p>
          <a:p>
            <a:r>
              <a:rPr lang="fr-FR" sz="2800" b="1" dirty="0">
                <a:solidFill>
                  <a:srgbClr val="00A0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fr-FR" sz="2800" b="1" dirty="0">
                <a:solidFill>
                  <a:srgbClr val="00A06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Formation professionnelle</a:t>
            </a:r>
          </a:p>
          <a:p>
            <a:r>
              <a:rPr lang="fr-FR" sz="2800" b="1" dirty="0">
                <a:solidFill>
                  <a:srgbClr val="00A0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fr-FR" sz="2800" b="1" dirty="0">
                <a:solidFill>
                  <a:srgbClr val="00A06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Poursuite d’études</a:t>
            </a:r>
          </a:p>
          <a:p>
            <a:endParaRPr lang="fr-FR" sz="1400" b="1" dirty="0">
              <a:solidFill>
                <a:srgbClr val="00A0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1400" b="1" dirty="0">
                <a:solidFill>
                  <a:srgbClr val="00A0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INNOVATION</a:t>
            </a:r>
          </a:p>
          <a:p>
            <a:r>
              <a:rPr lang="fr-FR" sz="2800" b="1" dirty="0">
                <a:solidFill>
                  <a:srgbClr val="00A0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Nouvelles pratiques pédagogiques</a:t>
            </a:r>
          </a:p>
          <a:p>
            <a:r>
              <a:rPr lang="fr-FR" sz="2800" b="1" dirty="0">
                <a:solidFill>
                  <a:srgbClr val="00A0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Les MAM</a:t>
            </a:r>
          </a:p>
          <a:p>
            <a:r>
              <a:rPr lang="fr-FR" sz="2800" b="1" dirty="0">
                <a:solidFill>
                  <a:srgbClr val="00A0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Numérique éducatif</a:t>
            </a:r>
          </a:p>
          <a:p>
            <a:endParaRPr lang="fr-FR" sz="1400" b="1" dirty="0">
              <a:solidFill>
                <a:srgbClr val="00A0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1400" b="1" dirty="0">
                <a:solidFill>
                  <a:srgbClr val="00A0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LIENS</a:t>
            </a:r>
          </a:p>
          <a:p>
            <a:r>
              <a:rPr lang="fr-FR" sz="2800" b="1" dirty="0">
                <a:solidFill>
                  <a:srgbClr val="00A0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Alliance éducative</a:t>
            </a:r>
          </a:p>
          <a:p>
            <a:r>
              <a:rPr lang="fr-FR" sz="2800" b="1" dirty="0">
                <a:solidFill>
                  <a:srgbClr val="00A0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Partenaires locaux</a:t>
            </a:r>
            <a:endParaRPr lang="fr-FR" sz="2200" b="1" dirty="0">
              <a:solidFill>
                <a:srgbClr val="00A0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035CEFD2-7406-F250-1727-5522705AA4A6}"/>
              </a:ext>
            </a:extLst>
          </p:cNvPr>
          <p:cNvSpPr txBox="1"/>
          <p:nvPr/>
        </p:nvSpPr>
        <p:spPr>
          <a:xfrm>
            <a:off x="1926693" y="1047011"/>
            <a:ext cx="467240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1400" b="1" dirty="0">
                <a:solidFill>
                  <a:srgbClr val="00A0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INTITULÉ DE L’AMBITION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9C0ADA27-D4F2-0908-5177-797563B6FDFA}"/>
              </a:ext>
            </a:extLst>
          </p:cNvPr>
          <p:cNvSpPr txBox="1"/>
          <p:nvPr/>
        </p:nvSpPr>
        <p:spPr>
          <a:xfrm>
            <a:off x="1686068" y="1912334"/>
            <a:ext cx="4202642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fr-FR" sz="2800" b="1" dirty="0">
                <a:solidFill>
                  <a:srgbClr val="00A06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• Intitulé du levier</a:t>
            </a:r>
            <a:endParaRPr lang="fr-FR" sz="2800" dirty="0">
              <a:solidFill>
                <a:srgbClr val="00A063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8B05B522-8327-55AE-3340-F3B00C94FD7E}"/>
              </a:ext>
            </a:extLst>
          </p:cNvPr>
          <p:cNvSpPr txBox="1">
            <a:spLocks/>
          </p:cNvSpPr>
          <p:nvPr/>
        </p:nvSpPr>
        <p:spPr>
          <a:xfrm>
            <a:off x="1196787" y="3206859"/>
            <a:ext cx="5181205" cy="477054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sz="1600" b="1" dirty="0">
                <a:solidFill>
                  <a:srgbClr val="00A0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Objectifs</a:t>
            </a:r>
          </a:p>
          <a:p>
            <a:pPr>
              <a:spcAft>
                <a:spcPts val="600"/>
              </a:spcAft>
            </a:pP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Description des objectifs fixés au regard du diagnostic posé</a:t>
            </a: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019C519B-497A-ED1E-923B-42A96D0576EC}"/>
              </a:ext>
            </a:extLst>
          </p:cNvPr>
          <p:cNvSpPr txBox="1">
            <a:spLocks/>
          </p:cNvSpPr>
          <p:nvPr/>
        </p:nvSpPr>
        <p:spPr>
          <a:xfrm>
            <a:off x="1196787" y="7484953"/>
            <a:ext cx="5181205" cy="72327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sz="1600" b="1" dirty="0">
                <a:solidFill>
                  <a:srgbClr val="00A0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L’école / l’établissement / le territoire</a:t>
            </a:r>
            <a:br>
              <a:rPr lang="fr-FR" sz="1600" b="1" dirty="0">
                <a:solidFill>
                  <a:srgbClr val="00A063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600" b="1" dirty="0">
                <a:solidFill>
                  <a:srgbClr val="00A0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agit et/ou innove</a:t>
            </a:r>
          </a:p>
          <a:p>
            <a:pPr>
              <a:spcAft>
                <a:spcPts val="600"/>
              </a:spcAft>
            </a:pP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Description des projets et actions mis en œuvre pour atteindre les objectifs fixés.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1561217C-91A5-9ADF-3C33-921068E6F150}"/>
              </a:ext>
            </a:extLst>
          </p:cNvPr>
          <p:cNvSpPr txBox="1">
            <a:spLocks/>
          </p:cNvSpPr>
          <p:nvPr/>
        </p:nvSpPr>
        <p:spPr>
          <a:xfrm>
            <a:off x="1196787" y="5539093"/>
            <a:ext cx="5181205" cy="477054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sz="1600" b="1" dirty="0">
                <a:solidFill>
                  <a:srgbClr val="00A0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Indicateurs retenus</a:t>
            </a:r>
          </a:p>
          <a:p>
            <a:pPr>
              <a:spcAft>
                <a:spcPts val="600"/>
              </a:spcAft>
            </a:pP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au regard des objectifs décrits</a:t>
            </a:r>
          </a:p>
        </p:txBody>
      </p:sp>
    </p:spTree>
    <p:extLst>
      <p:ext uri="{BB962C8B-B14F-4D97-AF65-F5344CB8AC3E}">
        <p14:creationId xmlns:p14="http://schemas.microsoft.com/office/powerpoint/2010/main" val="60306389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1194</TotalTime>
  <Words>742</Words>
  <Application>Microsoft Macintosh PowerPoint</Application>
  <PresentationFormat>Personnalisé</PresentationFormat>
  <Paragraphs>162</Paragraphs>
  <Slides>14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Microsoft Office User</dc:creator>
  <cp:lastModifiedBy>Céline Audry</cp:lastModifiedBy>
  <cp:revision>24</cp:revision>
  <cp:lastPrinted>2025-12-09T13:03:43Z</cp:lastPrinted>
  <dcterms:created xsi:type="dcterms:W3CDTF">2025-12-08T16:46:20Z</dcterms:created>
  <dcterms:modified xsi:type="dcterms:W3CDTF">2025-12-16T13:35:24Z</dcterms:modified>
</cp:coreProperties>
</file>